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20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691994-6085-2773-88D0-A266C3B60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1F655F-78A2-EDEF-0486-9682935068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418289-8028-02A9-F601-FF0C23C9E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D5D32B-B228-FA5F-B321-3F763EEDC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E589F5-3F87-DE9C-5269-52588630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777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3C564-EA74-AFA0-89DF-45B7032B4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57C13D-C12D-E057-A9B5-884DE4919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53C7D2-7039-E7D0-A482-B0A901C47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3F7948-420B-87F4-EDC0-B4695AB82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002C0-D9BF-AB65-9590-0E3C7C46C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406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8BD7D62-6593-EBC6-10B5-7F8BE53D8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A39133-4163-E1EF-6DA9-8A07C59CC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6ACFC8-D358-4BD9-29BB-2447A02A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2A563A-1BDF-46B1-7DAC-889CC5BF4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0231B-8EBF-A7B7-5819-3895CF6FC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051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A31CE-A916-657D-5606-1A75615E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847401-6ED9-7914-C4C1-DCE3F17F9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697568-788C-9623-2778-9953A566D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88F865-BC22-D101-42E8-D24526166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2DDFD1-190A-5FB3-602F-8BD87E06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04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00939-DBCE-FC27-9B22-E3868CDE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70BC48-0466-64FC-CDF2-D89A953A3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DFE894-2EE9-484B-4CF0-C9E4DEA05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45022A-1DED-5994-B3DA-2146CA96D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75730F-F48A-CBB6-23E4-D284C69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55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F2FDF0-CA2F-94AE-F29B-930FD9D40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5C0E8F-D89F-7F26-197C-50A1FA050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A80B8E-D995-0CEE-E1B3-6B11F1DA3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5256EF-A14C-6404-D993-F00288B4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74B49D-5B33-407E-2E53-A20B873B5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269401-9A78-B3C8-D529-A37603976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46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342B5-731B-F101-BF76-ADAF41E9D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8BA671-BD7F-6DD1-98F8-ACABAF630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62DAC7-A432-C3DA-6D1A-36358EFB6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88922D-07CF-614E-5388-F8AEC1172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A0F67F1-E474-1FCB-934C-399B15A78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03929B-FC93-A81E-EC30-2DBA70A6F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101C369-8187-B256-6DC2-7D8A0330D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4B20C4-0F26-E90C-B080-13E01A67D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02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EEE124-9FD8-9747-654E-035625EE6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3DB523-03B4-55F9-BD0D-BDEA12724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056F3E-3C56-82EE-96B2-EB35BBF8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9BEB33F-D180-8CC5-6549-AEAF774B8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547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C4F1DC4-C26D-EA2B-1F00-340C28E89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DD417C-D09F-959F-2325-C17191EE6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24E6BB-F7C2-7177-9FAC-78584049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719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65C49C-EEF1-1972-F181-D1C66E9D8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1BE12F-CDF0-4AC0-2920-A8E5495E7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A3A9ED-C487-D04F-90FE-B323C3AB0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BC494E-AC60-DC13-3B9F-216013FF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E673F-EDB3-2A52-FF2E-5D73C0BBF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25195F-E837-C6AD-43BD-4B10E64EE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70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298EE2-E0E3-2BBB-52B1-AC626EAAB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C56D72B-648C-A859-E824-1B081C43D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79922B-3BFA-3DF8-B51E-7ECB4A8EE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1A9ED3-17E1-3DA0-9EC2-7ECC7F6BE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03E740-8A27-1DF4-EEB5-EA922A5A3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4F5C7B-FD14-A621-F012-B8AADF942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272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74249E-ABA9-5944-59E3-36DEDE006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B3B71C-67A7-3278-F89C-719AD203B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B8EE12-CB54-AE6A-B264-7E6EFF296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7C04D-C613-4F98-BCC1-B34CFF116114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70AFCC-8897-85F2-3822-F7D499CC02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D8F1F2-0CFA-3987-3A60-E9863FDA1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239E3-35F0-4884-985F-9508DB01B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29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B0CF8-F88C-9EA5-6766-15961B066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42310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CN" altLang="en-US" sz="4000" b="0" i="0" dirty="0">
                <a:solidFill>
                  <a:srgbClr val="000000"/>
                </a:solidFill>
                <a:effectLst/>
                <a:latin typeface="SimHei" panose="02010609060101010101" pitchFamily="49" charset="-122"/>
                <a:ea typeface="SimHei" panose="02010609060101010101" pitchFamily="49" charset="-122"/>
              </a:rPr>
              <a:t>基于模型驱动框架的</a:t>
            </a:r>
            <a:r>
              <a:rPr lang="en-US" altLang="zh-CN" sz="4000" b="0" i="0" dirty="0">
                <a:solidFill>
                  <a:srgbClr val="000000"/>
                </a:solidFill>
                <a:effectLst/>
                <a:latin typeface="TimesNewRomanPSMT"/>
              </a:rPr>
              <a:t>Solidity</a:t>
            </a:r>
            <a:br>
              <a:rPr lang="en-US" altLang="zh-CN" sz="4000" b="0" i="0" dirty="0">
                <a:solidFill>
                  <a:srgbClr val="000000"/>
                </a:solidFill>
                <a:effectLst/>
                <a:latin typeface="TimesNewRomanPSMT"/>
              </a:rPr>
            </a:br>
            <a:r>
              <a:rPr lang="zh-CN" altLang="en-US" sz="4000" b="0" i="0" dirty="0">
                <a:solidFill>
                  <a:srgbClr val="000000"/>
                </a:solidFill>
                <a:effectLst/>
                <a:latin typeface="SimHei" panose="02010609060101010101" pitchFamily="49" charset="-122"/>
                <a:ea typeface="SimHei" panose="02010609060101010101" pitchFamily="49" charset="-122"/>
              </a:rPr>
              <a:t>代码生成研究</a:t>
            </a:r>
            <a:r>
              <a:rPr lang="zh-CN" altLang="en-US" sz="4000" dirty="0"/>
              <a:t> 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2BD9BC-0DF6-E646-FDEB-AD740875FA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作者：西南交通大学 王梓</a:t>
            </a:r>
            <a:endParaRPr lang="en-US" altLang="zh-CN" dirty="0"/>
          </a:p>
          <a:p>
            <a:r>
              <a:rPr lang="en-US" altLang="zh-CN" dirty="0"/>
              <a:t>2023 </a:t>
            </a:r>
            <a:r>
              <a:rPr lang="zh-CN" altLang="en-US" dirty="0"/>
              <a:t>硕士毕业论文</a:t>
            </a:r>
          </a:p>
        </p:txBody>
      </p:sp>
    </p:spTree>
    <p:extLst>
      <p:ext uri="{BB962C8B-B14F-4D97-AF65-F5344CB8AC3E}">
        <p14:creationId xmlns:p14="http://schemas.microsoft.com/office/powerpoint/2010/main" val="624507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D3CD7-F493-8B60-459C-E3044D03C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87" y="35570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+mn-ea"/>
                <a:ea typeface="+mn-ea"/>
              </a:rPr>
              <a:t>论文主要内容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E0EE7F5-F948-46A1-B3F2-0F4477A2F7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7527" y="1398943"/>
            <a:ext cx="11177693" cy="59565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前提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：论文中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MDA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每层使用的模型：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CIM</a:t>
            </a:r>
            <a:r>
              <a:rPr lang="zh-CN" altLang="en-US" sz="1600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：用例图与用例描述</a:t>
            </a:r>
            <a:endParaRPr lang="en-US" altLang="zh-CN" sz="1600" dirty="0">
              <a:solidFill>
                <a:srgbClr val="333333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PIM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：类图（静态）与状态图（动态）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PSM</a:t>
            </a:r>
            <a:r>
              <a:rPr lang="zh-CN" altLang="en-US" sz="1600" dirty="0">
                <a:solidFill>
                  <a:srgbClr val="333333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：拓展模型语言描述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CIM-&gt;PIM: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通过分析用例图的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用例描述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直接转换</a:t>
            </a:r>
            <a:endParaRPr lang="en-US" altLang="zh-CN" sz="1800" dirty="0">
              <a:solidFill>
                <a:srgbClr val="333333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PIM-&gt;PSM的技术内容：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把最终执行代码的</a:t>
            </a:r>
            <a:r>
              <a:rPr kumimoji="0" lang="zh-CN" altLang="zh-CN" sz="1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语言特性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整合到PIM元模型中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对比分析 PIM元模型和 PSM 元模型，设计模型间的</a:t>
            </a:r>
            <a:r>
              <a:rPr kumimoji="0" lang="zh-CN" altLang="zh-CN" sz="1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转换规则 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使用ATl实现基于元模型的PIM-&gt;PSM转换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3.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重点关注PSM-&gt;Solidity代码的过程：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依据 PSM 元模型及转换需求编写了 Acceleo 的</a:t>
            </a:r>
            <a:r>
              <a:rPr kumimoji="0" lang="zh-CN" altLang="zh-CN" sz="1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模板文件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 ，输入转换工具后生成（需要人工微调）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200" dirty="0">
              <a:solidFill>
                <a:srgbClr val="333333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154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B79CA-C7C9-31AA-9628-903D7BFB1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BFF31-6C4B-AD46-B735-12BC0C78D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87" y="355705"/>
            <a:ext cx="10515600" cy="1325563"/>
          </a:xfrm>
        </p:spPr>
        <p:txBody>
          <a:bodyPr/>
          <a:lstStyle/>
          <a:p>
            <a:r>
              <a:rPr lang="zh-CN" altLang="en-US" b="1" dirty="0"/>
              <a:t>相关技术介绍 </a:t>
            </a:r>
            <a:r>
              <a:rPr lang="en-US" altLang="zh-CN" b="1" dirty="0"/>
              <a:t>-- </a:t>
            </a:r>
            <a:r>
              <a:rPr lang="zh-CN" altLang="en-US" b="1" dirty="0"/>
              <a:t>转换方法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B3FFB1-4F4D-BEA5-DEF6-9FB7ADD53E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4940" y="1798053"/>
            <a:ext cx="11177693" cy="3844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直接转换方法</a:t>
            </a:r>
            <a:endParaRPr lang="en-US" altLang="zh-CN" sz="1800" b="0" i="0" dirty="0">
              <a:solidFill>
                <a:srgbClr val="00000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基于关系代数的模型转换方法</a:t>
            </a:r>
            <a:endParaRPr lang="en-US" altLang="zh-CN" sz="1800" b="0" i="0" dirty="0">
              <a:solidFill>
                <a:srgbClr val="00000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基于图形转换的方法</a:t>
            </a:r>
            <a:endParaRPr lang="en-US" altLang="zh-CN" sz="1800" b="0" i="0" dirty="0">
              <a:solidFill>
                <a:srgbClr val="00000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基于结构驱动的转换方法</a:t>
            </a:r>
            <a:endParaRPr lang="en-US" altLang="zh-CN" sz="1800" b="0" i="0" dirty="0">
              <a:solidFill>
                <a:srgbClr val="00000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基于元模型的转换方法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目前所使用最广泛的方法，是</a:t>
            </a:r>
            <a:r>
              <a:rPr lang="en-US" altLang="zh-CN" sz="1800" b="0" i="0" dirty="0">
                <a:solidFill>
                  <a:srgbClr val="000000"/>
                </a:solidFill>
                <a:effectLst/>
                <a:latin typeface="TimesNewRomanPSMT"/>
              </a:rPr>
              <a:t>MDA</a:t>
            </a: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的规范方法</a:t>
            </a:r>
            <a:r>
              <a:rPr lang="zh-CN" altLang="en-US" sz="800" dirty="0"/>
              <a:t> </a:t>
            </a:r>
            <a:endParaRPr lang="en-US" altLang="zh-CN" sz="800" dirty="0"/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分析源模型与目标模型的元模型，建立起源元模型到目标元模型的</a:t>
            </a:r>
            <a:r>
              <a:rPr lang="zh-CN" altLang="en-US" sz="1800" b="1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映射规则</a:t>
            </a:r>
            <a:r>
              <a:rPr lang="zh-CN" altLang="en-US" sz="18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并编写程序</a:t>
            </a:r>
            <a:br>
              <a:rPr lang="zh-CN" altLang="en-US" sz="800" dirty="0"/>
            </a:br>
            <a:br>
              <a:rPr lang="zh-CN" altLang="en-US" sz="800" dirty="0"/>
            </a:br>
            <a:br>
              <a:rPr lang="zh-CN" altLang="en-US" sz="800" dirty="0"/>
            </a:b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558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361D0-CC47-4B8B-29B7-1335FF094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55070-3F64-3683-02FC-B1DC33485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87" y="355705"/>
            <a:ext cx="10515600" cy="1325563"/>
          </a:xfrm>
        </p:spPr>
        <p:txBody>
          <a:bodyPr/>
          <a:lstStyle/>
          <a:p>
            <a:r>
              <a:rPr lang="zh-CN" altLang="en-US" b="1" dirty="0"/>
              <a:t>相关技术介绍 </a:t>
            </a:r>
            <a:r>
              <a:rPr lang="en-US" altLang="zh-CN" b="1" dirty="0"/>
              <a:t>-- </a:t>
            </a:r>
            <a:r>
              <a:rPr lang="zh-CN" altLang="en-US" b="1" dirty="0"/>
              <a:t>元模型</a:t>
            </a:r>
            <a:endParaRPr lang="zh-CN" altLang="en-US" sz="28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788AFB-E7C0-639F-5AB6-223389DFFF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0521" y="1819322"/>
            <a:ext cx="11177693" cy="1674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MOF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（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Meta Object Facility)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四层元模型（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OMG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提出的标准）：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M3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：元元模型</a:t>
            </a:r>
            <a:r>
              <a:rPr lang="zh-CN" altLang="en-US" sz="1400" dirty="0"/>
              <a:t>（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定义建模语言的语言）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M2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：元模型：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UML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的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Class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、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Attribute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等的定义</a:t>
            </a: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M1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UML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描述的系统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M0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：现实世界实例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5BE9A6-B11A-CC88-A8A2-B815EFA9D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3633" y="3291204"/>
            <a:ext cx="2627630" cy="35035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7E8E48E-6E89-A7CC-DFC2-E69E6F365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25551" y="3291204"/>
            <a:ext cx="2627631" cy="35035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4393CCD-D10F-9AD9-E029-DDA79C696A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57469" y="3291204"/>
            <a:ext cx="2627629" cy="3503505"/>
          </a:xfrm>
          <a:prstGeom prst="rect">
            <a:avLst/>
          </a:prstGeom>
        </p:spPr>
      </p:pic>
      <p:sp>
        <p:nvSpPr>
          <p:cNvPr id="12" name="箭头: 右 42">
            <a:extLst>
              <a:ext uri="{FF2B5EF4-FFF2-40B4-BE49-F238E27FC236}">
                <a16:creationId xmlns:a16="http://schemas.microsoft.com/office/drawing/2014/main" id="{012932E3-40BB-748B-5B80-3DEED1EDC097}"/>
              </a:ext>
            </a:extLst>
          </p:cNvPr>
          <p:cNvSpPr>
            <a:spLocks noChangeAspect="1"/>
          </p:cNvSpPr>
          <p:nvPr/>
        </p:nvSpPr>
        <p:spPr>
          <a:xfrm>
            <a:off x="3852785" y="5042956"/>
            <a:ext cx="285773" cy="228618"/>
          </a:xfrm>
          <a:prstGeom prst="rightArrow">
            <a:avLst/>
          </a:prstGeom>
          <a:solidFill>
            <a:schemeClr val="tx2">
              <a:alpha val="30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箭头: 右 42">
            <a:extLst>
              <a:ext uri="{FF2B5EF4-FFF2-40B4-BE49-F238E27FC236}">
                <a16:creationId xmlns:a16="http://schemas.microsoft.com/office/drawing/2014/main" id="{2A7F543C-9560-3D4F-F8E2-9FD63A100363}"/>
              </a:ext>
            </a:extLst>
          </p:cNvPr>
          <p:cNvSpPr>
            <a:spLocks noChangeAspect="1"/>
          </p:cNvSpPr>
          <p:nvPr/>
        </p:nvSpPr>
        <p:spPr>
          <a:xfrm>
            <a:off x="7762439" y="5042956"/>
            <a:ext cx="285773" cy="228618"/>
          </a:xfrm>
          <a:prstGeom prst="rightArrow">
            <a:avLst/>
          </a:prstGeom>
          <a:solidFill>
            <a:schemeClr val="tx2">
              <a:alpha val="30000"/>
            </a:schemeClr>
          </a:solidFill>
          <a:ln w="605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063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283</Words>
  <Application>Microsoft Office PowerPoint</Application>
  <PresentationFormat>宽屏</PresentationFormat>
  <Paragraphs>30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TimesNewRomanPSMT</vt:lpstr>
      <vt:lpstr>等线</vt:lpstr>
      <vt:lpstr>等线 Light</vt:lpstr>
      <vt:lpstr>黑体</vt:lpstr>
      <vt:lpstr>宋体</vt:lpstr>
      <vt:lpstr>Arial</vt:lpstr>
      <vt:lpstr>Open Sans</vt:lpstr>
      <vt:lpstr>Office 主题​​</vt:lpstr>
      <vt:lpstr>基于模型驱动框架的Solidity 代码生成研究  </vt:lpstr>
      <vt:lpstr>论文主要内容</vt:lpstr>
      <vt:lpstr>相关技术介绍 -- 转换方法</vt:lpstr>
      <vt:lpstr>相关技术介绍 -- 元模型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 陈</dc:creator>
  <cp:lastModifiedBy>w 陈</cp:lastModifiedBy>
  <cp:revision>5</cp:revision>
  <dcterms:created xsi:type="dcterms:W3CDTF">2025-04-18T09:25:01Z</dcterms:created>
  <dcterms:modified xsi:type="dcterms:W3CDTF">2025-04-18T10:07:22Z</dcterms:modified>
</cp:coreProperties>
</file>

<file path=docProps/thumbnail.jpeg>
</file>